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AD2C-8A96-4F8C-963A-7EEB32A1FD5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11B-24DD-4B07-835A-971C9B3B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96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AD2C-8A96-4F8C-963A-7EEB32A1FD5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11B-24DD-4B07-835A-971C9B3B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901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AD2C-8A96-4F8C-963A-7EEB32A1FD5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11B-24DD-4B07-835A-971C9B3B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114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AD2C-8A96-4F8C-963A-7EEB32A1FD5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11B-24DD-4B07-835A-971C9B3B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7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AD2C-8A96-4F8C-963A-7EEB32A1FD5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11B-24DD-4B07-835A-971C9B3B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8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AD2C-8A96-4F8C-963A-7EEB32A1FD5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11B-24DD-4B07-835A-971C9B3B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0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AD2C-8A96-4F8C-963A-7EEB32A1FD5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11B-24DD-4B07-835A-971C9B3B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398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AD2C-8A96-4F8C-963A-7EEB32A1FD5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11B-24DD-4B07-835A-971C9B3B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01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AD2C-8A96-4F8C-963A-7EEB32A1FD5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11B-24DD-4B07-835A-971C9B3B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01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AD2C-8A96-4F8C-963A-7EEB32A1FD5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11B-24DD-4B07-835A-971C9B3B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579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AD2C-8A96-4F8C-963A-7EEB32A1FD5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C11B-24DD-4B07-835A-971C9B3B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743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4AD2C-8A96-4F8C-963A-7EEB32A1FD51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BC11B-24DD-4B07-835A-971C9B3B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277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frs.org/projects/work-plan/taxation-in-fair-value-measurements/comment-letters-projects/ed-annual-improvement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frs.org/projects/work-plan/taxation-in-fair-value-measurements/comment-letters-projects/ed-annual-improvement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frs.org/projects/work-plan/amendments-to-ifrs-17/comment-letters-projects/ed-amendments-to-ifrs-17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frs.org/projects/work-plan/updating-a-reference-to-the-conceptual-framework-ifrs-3/comment-letters-projects/ed-reference-to-the-conceptual-framewor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0834817"/>
              </p:ext>
            </p:extLst>
          </p:nvPr>
        </p:nvGraphicFramePr>
        <p:xfrm>
          <a:off x="450377" y="1451550"/>
          <a:ext cx="11286698" cy="5291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6124">
                  <a:extLst>
                    <a:ext uri="{9D8B030D-6E8A-4147-A177-3AD203B41FA5}">
                      <a16:colId xmlns:a16="http://schemas.microsoft.com/office/drawing/2014/main" val="1754166338"/>
                    </a:ext>
                  </a:extLst>
                </a:gridCol>
                <a:gridCol w="5867377">
                  <a:extLst>
                    <a:ext uri="{9D8B030D-6E8A-4147-A177-3AD203B41FA5}">
                      <a16:colId xmlns:a16="http://schemas.microsoft.com/office/drawing/2014/main" val="3062170912"/>
                    </a:ext>
                  </a:extLst>
                </a:gridCol>
                <a:gridCol w="2553197">
                  <a:extLst>
                    <a:ext uri="{9D8B030D-6E8A-4147-A177-3AD203B41FA5}">
                      <a16:colId xmlns:a16="http://schemas.microsoft.com/office/drawing/2014/main" val="371109759"/>
                    </a:ext>
                  </a:extLst>
                </a:gridCol>
              </a:tblGrid>
              <a:tr h="101643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km-KH" sz="1600" dirty="0" smtClean="0">
                        <a:latin typeface="Khmer MEF1" panose="02000506000000020004" pitchFamily="2" charset="0"/>
                        <a:cs typeface="Khmer MEF1" panose="02000506000000020004" pitchFamily="2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km-KH" sz="1600" dirty="0" smtClean="0">
                          <a:latin typeface="Khmer MEF1" panose="02000506000000020004" pitchFamily="2" charset="0"/>
                          <a:cs typeface="Khmer MEF1" panose="02000506000000020004" pitchFamily="2" charset="0"/>
                        </a:rPr>
                        <a:t>ស្តង់ដា</a:t>
                      </a:r>
                      <a:endParaRPr lang="en-US" sz="1600" dirty="0">
                        <a:latin typeface="Khmer MEF1" panose="02000506000000020004" pitchFamily="2" charset="0"/>
                        <a:cs typeface="Khmer MEF1" panose="02000506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km-KH" sz="1600" dirty="0" smtClean="0">
                        <a:latin typeface="Khmer MEF1" panose="02000506000000020004" pitchFamily="2" charset="0"/>
                        <a:cs typeface="Khmer MEF1" panose="02000506000000020004" pitchFamily="2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km-KH" sz="1600" dirty="0" smtClean="0">
                          <a:latin typeface="Khmer MEF1" panose="02000506000000020004" pitchFamily="2" charset="0"/>
                          <a:cs typeface="Khmer MEF1" panose="02000506000000020004" pitchFamily="2" charset="0"/>
                        </a:rPr>
                        <a:t>ការកែសម្រួលដែលបានស្នើសុំ</a:t>
                      </a:r>
                      <a:endParaRPr lang="en-US" sz="1600" dirty="0">
                        <a:latin typeface="Khmer MEF1" panose="02000506000000020004" pitchFamily="2" charset="0"/>
                        <a:cs typeface="Khmer MEF1" panose="02000506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km-KH" sz="1600" b="1" dirty="0" smtClean="0">
                          <a:latin typeface="Khmer MEF1" panose="02000506000000020004" pitchFamily="2" charset="0"/>
                          <a:cs typeface="Khmer MEF1" panose="02000506000000020004" pitchFamily="2" charset="0"/>
                        </a:rPr>
                        <a:t>កាលបរិច្ឆេទផុតកំណត់                         នៃការផ្តល់មតិយោបល</a:t>
                      </a:r>
                      <a:r>
                        <a:rPr lang="km-KH" sz="1600" b="1" dirty="0">
                          <a:latin typeface="Khmer MEF1" panose="02000506000000020004" pitchFamily="2" charset="0"/>
                          <a:cs typeface="Khmer MEF1" panose="02000506000000020004" pitchFamily="2" charset="0"/>
                        </a:rPr>
                        <a:t>់</a:t>
                      </a:r>
                      <a:endParaRPr lang="km-KH" sz="1600" b="1" dirty="0" smtClean="0">
                        <a:latin typeface="Khmer MEF1" panose="02000506000000020004" pitchFamily="2" charset="0"/>
                        <a:cs typeface="Khmer MEF1" panose="02000506000000020004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15190"/>
                  </a:ext>
                </a:extLst>
              </a:tr>
              <a:tr h="200271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IFRS 1 </a:t>
                      </a:r>
                      <a:r>
                        <a:rPr lang="km-KH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Khmer MEF2" panose="02000506000000020004" pitchFamily="2" charset="0"/>
                          <a:ea typeface="+mn-ea"/>
                          <a:cs typeface="Khmer MEF2" panose="02000506000000020004" pitchFamily="2" charset="0"/>
                        </a:rPr>
                        <a:t>ការប្រើប្រាស់ស្តង់ដា       របាយការណ៍ទាក់ទងនឹងហិរញ្ញវត្ថុអន្តរជាតិ</a:t>
                      </a:r>
                      <a:r>
                        <a:rPr lang="km-KH" sz="1600" b="0" i="1" kern="1200" baseline="0" dirty="0" smtClean="0">
                          <a:solidFill>
                            <a:schemeClr val="dk1"/>
                          </a:solidFill>
                          <a:effectLst/>
                          <a:latin typeface="Khmer MEF2" panose="02000506000000020004" pitchFamily="2" charset="0"/>
                          <a:ea typeface="+mn-ea"/>
                          <a:cs typeface="Khmer MEF2" panose="02000506000000020004" pitchFamily="2" charset="0"/>
                        </a:rPr>
                        <a:t> ជាលើកដំបូង</a:t>
                      </a:r>
                      <a:endParaRPr lang="en-US" sz="1600" b="0" dirty="0">
                        <a:latin typeface="Khmer MEF2" panose="02000506000000020004" pitchFamily="2" charset="0"/>
                        <a:cs typeface="Khmer MEF2" panose="02000506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m-KH" sz="1600" dirty="0" smtClean="0">
                          <a:latin typeface="Khmer MEF1" panose="02000506000000020004" pitchFamily="2" charset="0"/>
                          <a:cs typeface="Khmer MEF1" panose="02000506000000020004" pitchFamily="2" charset="0"/>
                        </a:rPr>
                        <a:t>ការកែសម្រួលដែលបានស្នើសុំ</a:t>
                      </a:r>
                      <a:r>
                        <a:rPr lang="km-KH" sz="1600" baseline="0" dirty="0" smtClean="0">
                          <a:latin typeface="Khmer MEF1" panose="02000506000000020004" pitchFamily="2" charset="0"/>
                          <a:cs typeface="Khmer MEF1" panose="02000506000000020004" pitchFamily="2" charset="0"/>
                        </a:rPr>
                        <a:t> ពាក់ព័ន្ធនឹងការវាស់វែងភាពខុសគ្នានៃ                             ការបកប្រែត្រួត (</a:t>
                      </a:r>
                      <a:r>
                        <a:rPr lang="en-US" sz="1600" baseline="0" dirty="0" smtClean="0">
                          <a:latin typeface="Khmer MEF1" panose="02000506000000020004" pitchFamily="2" charset="0"/>
                          <a:cs typeface="Khmer MEF1" panose="02000506000000020004" pitchFamily="2" charset="0"/>
                        </a:rPr>
                        <a:t>cumulative translation differences)</a:t>
                      </a:r>
                      <a:r>
                        <a:rPr lang="km-KH" sz="1600" baseline="0" dirty="0" smtClean="0">
                          <a:latin typeface="Khmer MEF1" panose="02000506000000020004" pitchFamily="2" charset="0"/>
                          <a:cs typeface="Khmer MEF1" panose="02000506000000020004" pitchFamily="2" charset="0"/>
                        </a:rPr>
                        <a:t>។</a:t>
                      </a:r>
                      <a:endParaRPr lang="en-US" sz="1600" baseline="0" dirty="0" smtClean="0">
                        <a:latin typeface="Khmer MEF1" panose="02000506000000020004" pitchFamily="2" charset="0"/>
                        <a:cs typeface="Khmer MEF1" panose="02000506000000020004" pitchFamily="2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2"/>
                        </a:rPr>
                        <a:t>https://www.ifrs.org/projects/work-plan/taxation-in-fair-value-measurements/comment-letters-projects/ed-annual-improvements/</a:t>
                      </a:r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km-KH" sz="1600" b="1" i="0" kern="1200" dirty="0" smtClean="0">
                        <a:solidFill>
                          <a:schemeClr val="dk1"/>
                        </a:solidFill>
                        <a:effectLst/>
                        <a:latin typeface="Khmer MEF1" panose="02000506000000020004" pitchFamily="2" charset="0"/>
                        <a:ea typeface="+mn-ea"/>
                        <a:cs typeface="Khmer MEF1" panose="02000506000000020004" pitchFamily="2" charset="0"/>
                      </a:endParaRPr>
                    </a:p>
                    <a:p>
                      <a:pPr algn="ctr"/>
                      <a:r>
                        <a:rPr lang="km-KH" sz="1600" b="1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២០ សីហា</a:t>
                      </a:r>
                      <a:r>
                        <a:rPr lang="km-KH" sz="16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 ២០១៩</a:t>
                      </a:r>
                      <a:endParaRPr lang="en-US" sz="1600" b="1" dirty="0">
                        <a:latin typeface="Khmer MEF1" panose="02000506000000020004" pitchFamily="2" charset="0"/>
                        <a:cs typeface="Khmer MEF1" panose="02000506000000020004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127867"/>
                  </a:ext>
                </a:extLst>
              </a:tr>
              <a:tr h="2272778">
                <a:tc>
                  <a:txBody>
                    <a:bodyPr/>
                    <a:lstStyle/>
                    <a:p>
                      <a:r>
                        <a:rPr lang="en-US" sz="16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IFRS 9 </a:t>
                      </a:r>
                      <a:r>
                        <a:rPr lang="km-KH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Khmer MEF2" panose="02000506000000020004" pitchFamily="2" charset="0"/>
                          <a:ea typeface="+mn-ea"/>
                          <a:cs typeface="Khmer MEF2" panose="02000506000000020004" pitchFamily="2" charset="0"/>
                        </a:rPr>
                        <a:t>ឧបករណ៍ហិរញ្ញវត្ថុ</a:t>
                      </a:r>
                      <a:endParaRPr lang="en-US" sz="1600" b="0" dirty="0">
                        <a:latin typeface="Khmer MEF2" panose="02000506000000020004" pitchFamily="2" charset="0"/>
                        <a:cs typeface="Khmer MEF2" panose="02000506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km-KH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បញ្ជាក់អំពីកម្រៃដែលក្រុមហ៊ុនមួយរួមបញ្ចូល </a:t>
                      </a:r>
                      <a:r>
                        <a:rPr lang="km-KH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ក្នុងការវាយតម្លៃពីលក្ខខណ្ឌនៃបំណុលហិរញ្ញវត្ថុថ្មី ឬបំណុលហិរញ្ញវត្ថុដែលបានកែសម្រួល ដើម្បីកំណត់ថាត្រូវមិនទទួលស្គាល់បំណុលហិរញ្ញវត្ថុ ឬក៏យ៉ាងណា។</a:t>
                      </a:r>
                      <a:endParaRPr lang="en-US" sz="1600" b="0" i="0" kern="1200" baseline="0" dirty="0" smtClean="0">
                        <a:solidFill>
                          <a:schemeClr val="dk1"/>
                        </a:solidFill>
                        <a:effectLst/>
                        <a:latin typeface="Khmer MEF1" panose="02000506000000020004" pitchFamily="2" charset="0"/>
                        <a:ea typeface="+mn-ea"/>
                        <a:cs typeface="Khmer MEF1" panose="02000506000000020004" pitchFamily="2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2"/>
                        </a:rPr>
                        <a:t>https://www.ifrs.org/projects/work-plan/taxation-in-fair-value-measurements/comment-letters-projects/ed-annual-improvements/</a:t>
                      </a:r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m-KH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២០ សីហា ២០១៩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Khmer MEF1" panose="02000506000000020004" pitchFamily="2" charset="0"/>
                        <a:ea typeface="+mn-ea"/>
                        <a:cs typeface="Khmer MEF1" panose="02000506000000020004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599309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176E5-C62E-49DD-A113-6101C9EC976C}" type="slidenum">
              <a:rPr lang="en-GB" smtClean="0"/>
              <a:t>1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6989"/>
            <a:ext cx="10515600" cy="1056171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km-KH" sz="2400" dirty="0" smtClean="0">
                <a:latin typeface="Khmer MEF2" panose="02000506000000020004" pitchFamily="2" charset="0"/>
                <a:cs typeface="Khmer MEF2" panose="02000506000000020004" pitchFamily="2" charset="0"/>
              </a:rPr>
              <a:t>តារាងឧបសម្ព័ន</a:t>
            </a:r>
            <a:br>
              <a:rPr lang="km-KH" sz="2400" dirty="0" smtClean="0">
                <a:latin typeface="Khmer MEF2" panose="02000506000000020004" pitchFamily="2" charset="0"/>
                <a:cs typeface="Khmer MEF2" panose="02000506000000020004" pitchFamily="2" charset="0"/>
              </a:rPr>
            </a:br>
            <a:r>
              <a:rPr lang="km-KH" sz="2400" dirty="0" smtClean="0">
                <a:latin typeface="Khmer MEF2" panose="02000506000000020004" pitchFamily="2" charset="0"/>
                <a:cs typeface="Khmer MEF2" panose="02000506000000020004" pitchFamily="2" charset="0"/>
              </a:rPr>
              <a:t>ក្រុម</a:t>
            </a:r>
            <a:r>
              <a:rPr lang="km-KH" sz="2400" dirty="0" smtClean="0">
                <a:latin typeface="Khmer MEF2" panose="02000506000000020004" pitchFamily="2" charset="0"/>
                <a:cs typeface="Khmer MEF2" panose="02000506000000020004" pitchFamily="2" charset="0"/>
              </a:rPr>
              <a:t>ប្រឹក្សាភិបាលស្តង់ដាគណនេយ្យអន្តរជាតិ</a:t>
            </a:r>
            <a:endParaRPr lang="en-US" dirty="0">
              <a:latin typeface="Khmer MEF2" panose="02000506000000020004" pitchFamily="2" charset="0"/>
              <a:cs typeface="Khmer MEF2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29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8476521"/>
              </p:ext>
            </p:extLst>
          </p:nvPr>
        </p:nvGraphicFramePr>
        <p:xfrm>
          <a:off x="450377" y="535670"/>
          <a:ext cx="11286698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6124">
                  <a:extLst>
                    <a:ext uri="{9D8B030D-6E8A-4147-A177-3AD203B41FA5}">
                      <a16:colId xmlns:a16="http://schemas.microsoft.com/office/drawing/2014/main" val="1754166338"/>
                    </a:ext>
                  </a:extLst>
                </a:gridCol>
                <a:gridCol w="5867377">
                  <a:extLst>
                    <a:ext uri="{9D8B030D-6E8A-4147-A177-3AD203B41FA5}">
                      <a16:colId xmlns:a16="http://schemas.microsoft.com/office/drawing/2014/main" val="3062170912"/>
                    </a:ext>
                  </a:extLst>
                </a:gridCol>
                <a:gridCol w="2553197">
                  <a:extLst>
                    <a:ext uri="{9D8B030D-6E8A-4147-A177-3AD203B41FA5}">
                      <a16:colId xmlns:a16="http://schemas.microsoft.com/office/drawing/2014/main" val="371109759"/>
                    </a:ext>
                  </a:extLst>
                </a:gridCol>
              </a:tblGrid>
              <a:tr h="71124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km-KH" sz="1600" dirty="0" smtClean="0">
                        <a:latin typeface="Khmer MEF1" panose="02000506000000020004" pitchFamily="2" charset="0"/>
                        <a:cs typeface="Khmer MEF1" panose="02000506000000020004" pitchFamily="2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km-KH" sz="1600" dirty="0" smtClean="0">
                          <a:latin typeface="Khmer MEF1" panose="02000506000000020004" pitchFamily="2" charset="0"/>
                          <a:cs typeface="Khmer MEF1" panose="02000506000000020004" pitchFamily="2" charset="0"/>
                        </a:rPr>
                        <a:t>ស្តង់ដា</a:t>
                      </a:r>
                      <a:endParaRPr lang="en-US" sz="1600" dirty="0">
                        <a:latin typeface="Khmer MEF1" panose="02000506000000020004" pitchFamily="2" charset="0"/>
                        <a:cs typeface="Khmer MEF1" panose="02000506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km-KH" sz="1600" dirty="0" smtClean="0">
                        <a:latin typeface="Khmer MEF1" panose="02000506000000020004" pitchFamily="2" charset="0"/>
                        <a:cs typeface="Khmer MEF1" panose="02000506000000020004" pitchFamily="2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km-KH" sz="1600" dirty="0" smtClean="0">
                          <a:latin typeface="Khmer MEF1" panose="02000506000000020004" pitchFamily="2" charset="0"/>
                          <a:cs typeface="Khmer MEF1" panose="02000506000000020004" pitchFamily="2" charset="0"/>
                        </a:rPr>
                        <a:t>ការកែសម្រួលដែលបានស្នើសុំ</a:t>
                      </a:r>
                      <a:endParaRPr lang="en-US" sz="1600" dirty="0">
                        <a:latin typeface="Khmer MEF1" panose="02000506000000020004" pitchFamily="2" charset="0"/>
                        <a:cs typeface="Khmer MEF1" panose="02000506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km-KH" sz="1600" b="1" dirty="0" smtClean="0">
                          <a:latin typeface="Khmer MEF1" panose="02000506000000020004" pitchFamily="2" charset="0"/>
                          <a:cs typeface="Khmer MEF1" panose="02000506000000020004" pitchFamily="2" charset="0"/>
                        </a:rPr>
                        <a:t>កាលបរិច្ឆេទផុតកំណត់                         នៃការផ្តល់មតិយោបល</a:t>
                      </a:r>
                      <a:r>
                        <a:rPr lang="km-KH" sz="1600" b="1" dirty="0">
                          <a:latin typeface="Khmer MEF1" panose="02000506000000020004" pitchFamily="2" charset="0"/>
                          <a:cs typeface="Khmer MEF1" panose="02000506000000020004" pitchFamily="2" charset="0"/>
                        </a:rPr>
                        <a:t>់</a:t>
                      </a:r>
                      <a:endParaRPr lang="km-KH" sz="1600" b="1" dirty="0" smtClean="0">
                        <a:latin typeface="Khmer MEF1" panose="02000506000000020004" pitchFamily="2" charset="0"/>
                        <a:cs typeface="Khmer MEF1" panose="02000506000000020004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15190"/>
                  </a:ext>
                </a:extLst>
              </a:tr>
              <a:tr h="68463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km-KH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Khmer MEF2" panose="02000506000000020004" pitchFamily="2" charset="0"/>
                          <a:ea typeface="+mn-ea"/>
                          <a:cs typeface="Khmer MEF2" panose="02000506000000020004" pitchFamily="2" charset="0"/>
                        </a:rPr>
                        <a:t>ឧទាហរណ៍សម្រាប់បង្ហាញ អម      ស្តង់ដា</a:t>
                      </a:r>
                      <a:r>
                        <a:rPr lang="km-KH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Khmer MEF2" panose="02000506000000020004" pitchFamily="2" charset="0"/>
                          <a:ea typeface="+mn-ea"/>
                          <a:cs typeface="Khmer MEF2" panose="02000506000000020004" pitchFamily="2" charset="0"/>
                        </a:rPr>
                        <a:t> </a:t>
                      </a:r>
                      <a:r>
                        <a:rPr lang="en-US" sz="16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IFRS 1</a:t>
                      </a:r>
                      <a:r>
                        <a:rPr lang="km-KH" sz="16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6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m-KH" sz="1600" b="0" i="1" kern="1200" baseline="0" dirty="0" smtClean="0">
                          <a:solidFill>
                            <a:schemeClr val="dk1"/>
                          </a:solidFill>
                          <a:effectLst/>
                          <a:latin typeface="Khmer MEF2" panose="02000506000000020004" pitchFamily="2" charset="0"/>
                          <a:ea typeface="+mn-ea"/>
                          <a:cs typeface="Khmer MEF2" panose="02000506000000020004" pitchFamily="2" charset="0"/>
                        </a:rPr>
                        <a:t>ភតិសន្យា</a:t>
                      </a:r>
                      <a:endParaRPr lang="en-US" sz="1600" b="0" i="1" dirty="0">
                        <a:latin typeface="Khmer MEF2" panose="02000506000000020004" pitchFamily="2" charset="0"/>
                        <a:cs typeface="Khmer MEF2" panose="02000506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km-KH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លុបចេញភាពដែលអាចនាំឱ្យមានការយល់ច្រលំ</a:t>
                      </a:r>
                      <a:r>
                        <a:rPr lang="km-KH" sz="16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 ពាក់ព័ន្ធនឹងការលើកទឹកចិត្តនៃភតិសន្យា ដោយធ្វើការកែតម្រូវឧទាហរណ៍សម្រាប់បង្ហាញអមស្តង់ដា </a:t>
                      </a:r>
                      <a:r>
                        <a:rPr lang="en-US" sz="16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IFRS 1</a:t>
                      </a:r>
                      <a:r>
                        <a:rPr lang="km-KH" sz="16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km-KH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។</a:t>
                      </a:r>
                      <a:endParaRPr lang="en-US" sz="1600" b="0" i="0" kern="1200" dirty="0" smtClean="0">
                        <a:solidFill>
                          <a:schemeClr val="dk1"/>
                        </a:solidFill>
                        <a:effectLst/>
                        <a:latin typeface="Khmer MEF1" panose="02000506000000020004" pitchFamily="2" charset="0"/>
                        <a:ea typeface="+mn-ea"/>
                        <a:cs typeface="Khmer MEF1" panose="02000506000000020004" pitchFamily="2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2"/>
                        </a:rPr>
                        <a:t>https://www.ifrs.org/projects/work-plan/taxation-in-fair-value-measurements/comment-letters-projects/ed-annual-improvements/</a:t>
                      </a:r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m-KH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២០ សីហា ២០១៩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Khmer MEF1" panose="02000506000000020004" pitchFamily="2" charset="0"/>
                        <a:ea typeface="+mn-ea"/>
                        <a:cs typeface="Khmer MEF1" panose="02000506000000020004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2576299"/>
                  </a:ext>
                </a:extLst>
              </a:tr>
              <a:tr h="849715">
                <a:tc>
                  <a:txBody>
                    <a:bodyPr/>
                    <a:lstStyle/>
                    <a:p>
                      <a:r>
                        <a:rPr lang="en-US" sz="16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IAS 41 </a:t>
                      </a:r>
                      <a:r>
                        <a:rPr lang="km-KH" sz="1600" b="0" i="1" kern="1200" baseline="0" dirty="0" smtClean="0">
                          <a:solidFill>
                            <a:schemeClr val="dk1"/>
                          </a:solidFill>
                          <a:effectLst/>
                          <a:latin typeface="Khmer MEF2" panose="02000506000000020004" pitchFamily="2" charset="0"/>
                          <a:ea typeface="+mn-ea"/>
                          <a:cs typeface="Khmer MEF2" panose="02000506000000020004" pitchFamily="2" charset="0"/>
                        </a:rPr>
                        <a:t>កសិកម្ម</a:t>
                      </a:r>
                      <a:endParaRPr lang="en-US" sz="1600" b="0" i="1" kern="1200" baseline="0" dirty="0">
                        <a:solidFill>
                          <a:schemeClr val="dk1"/>
                        </a:solidFill>
                        <a:effectLst/>
                        <a:latin typeface="Khmer MEF2" panose="02000506000000020004" pitchFamily="2" charset="0"/>
                        <a:ea typeface="+mn-ea"/>
                        <a:cs typeface="Khmer MEF2" panose="02000506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km-KH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ធ្វើឱ្យលក្ខខណ្ឌតម្រូវនៃការវាស់វែងតម្លៃទីផ្សារនៅក្នុង </a:t>
                      </a:r>
                      <a:r>
                        <a:rPr lang="en-US" sz="16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IAS 41</a:t>
                      </a:r>
                      <a:r>
                        <a:rPr lang="km-KH" sz="16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m-KH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ស្របទៅនឹងលក្ខខណ្ឌតម្រូវនៅក្នុងស្តង់ដា </a:t>
                      </a:r>
                      <a:r>
                        <a:rPr lang="en-US" sz="1600" b="1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IFRS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 </a:t>
                      </a:r>
                      <a:r>
                        <a:rPr lang="km-KH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ផ្សេងទៀត។</a:t>
                      </a:r>
                      <a:endParaRPr lang="en-US" sz="1600" b="0" i="0" kern="1200" dirty="0" smtClean="0">
                        <a:solidFill>
                          <a:schemeClr val="dk1"/>
                        </a:solidFill>
                        <a:effectLst/>
                        <a:latin typeface="Khmer MEF1" panose="02000506000000020004" pitchFamily="2" charset="0"/>
                        <a:ea typeface="+mn-ea"/>
                        <a:cs typeface="Khmer MEF1" panose="02000506000000020004" pitchFamily="2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2"/>
                        </a:rPr>
                        <a:t>https://www.ifrs.org/projects/work-plan/taxation-in-fair-value-measurements/comment-letters-projects/ed-annual-improvements/</a:t>
                      </a:r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endParaRPr lang="en-US" sz="1600" b="0" i="0" kern="1200" dirty="0">
                        <a:solidFill>
                          <a:schemeClr val="dk1"/>
                        </a:solidFill>
                        <a:effectLst/>
                        <a:latin typeface="Khmer MEF1" panose="02000506000000020004" pitchFamily="2" charset="0"/>
                        <a:ea typeface="+mn-ea"/>
                        <a:cs typeface="Khmer MEF1" panose="02000506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m-KH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២០ សីហា ២០១៩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Khmer MEF1" panose="02000506000000020004" pitchFamily="2" charset="0"/>
                        <a:ea typeface="+mn-ea"/>
                        <a:cs typeface="Khmer MEF1" panose="02000506000000020004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07826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176E5-C62E-49DD-A113-6101C9EC976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51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984509"/>
              </p:ext>
            </p:extLst>
          </p:nvPr>
        </p:nvGraphicFramePr>
        <p:xfrm>
          <a:off x="834887" y="367857"/>
          <a:ext cx="10518913" cy="6212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3870">
                  <a:extLst>
                    <a:ext uri="{9D8B030D-6E8A-4147-A177-3AD203B41FA5}">
                      <a16:colId xmlns:a16="http://schemas.microsoft.com/office/drawing/2014/main" val="1754166338"/>
                    </a:ext>
                  </a:extLst>
                </a:gridCol>
                <a:gridCol w="6192078">
                  <a:extLst>
                    <a:ext uri="{9D8B030D-6E8A-4147-A177-3AD203B41FA5}">
                      <a16:colId xmlns:a16="http://schemas.microsoft.com/office/drawing/2014/main" val="3062170912"/>
                    </a:ext>
                  </a:extLst>
                </a:gridCol>
                <a:gridCol w="1692965">
                  <a:extLst>
                    <a:ext uri="{9D8B030D-6E8A-4147-A177-3AD203B41FA5}">
                      <a16:colId xmlns:a16="http://schemas.microsoft.com/office/drawing/2014/main" val="371109759"/>
                    </a:ext>
                  </a:extLst>
                </a:gridCol>
              </a:tblGrid>
              <a:tr h="671284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endParaRPr lang="km-KH" sz="1500" b="1" dirty="0" smtClean="0">
                        <a:latin typeface="Khmer MEF1" panose="02000506000000020004" pitchFamily="2" charset="0"/>
                        <a:cs typeface="Khmer MEF1" panose="02000506000000020004" pitchFamily="2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km-KH" sz="1500" b="1" dirty="0" smtClean="0">
                          <a:latin typeface="Khmer MEF1" panose="02000506000000020004" pitchFamily="2" charset="0"/>
                          <a:cs typeface="Khmer MEF1" panose="02000506000000020004" pitchFamily="2" charset="0"/>
                        </a:rPr>
                        <a:t>ស្តង់ដា</a:t>
                      </a:r>
                      <a:endParaRPr lang="en-US" sz="1500" b="1" dirty="0">
                        <a:latin typeface="Khmer MEF1" panose="02000506000000020004" pitchFamily="2" charset="0"/>
                        <a:cs typeface="Khmer MEF1" panose="02000506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endParaRPr lang="km-KH" sz="1500" b="1" dirty="0" smtClean="0">
                        <a:latin typeface="Khmer MEF1" panose="02000506000000020004" pitchFamily="2" charset="0"/>
                        <a:cs typeface="Khmer MEF1" panose="02000506000000020004" pitchFamily="2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km-KH" sz="1500" b="1" dirty="0" smtClean="0">
                          <a:latin typeface="Khmer MEF1" panose="02000506000000020004" pitchFamily="2" charset="0"/>
                          <a:cs typeface="Khmer MEF1" panose="02000506000000020004" pitchFamily="2" charset="0"/>
                        </a:rPr>
                        <a:t>ការកែសម្រួលដែលបានស្នើសុំ</a:t>
                      </a:r>
                      <a:endParaRPr lang="en-US" sz="1500" b="1" dirty="0" smtClean="0">
                        <a:latin typeface="Khmer MEF1" panose="02000506000000020004" pitchFamily="2" charset="0"/>
                        <a:cs typeface="Khmer MEF1" panose="02000506000000020004" pitchFamily="2" charset="0"/>
                      </a:endParaRPr>
                    </a:p>
                    <a:p>
                      <a:pPr algn="ctr"/>
                      <a:endParaRPr 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km-KH" sz="1500" b="1" dirty="0" smtClean="0">
                          <a:latin typeface="Khmer MEF1" panose="02000506000000020004" pitchFamily="2" charset="0"/>
                          <a:cs typeface="Khmer MEF1" panose="02000506000000020004" pitchFamily="2" charset="0"/>
                        </a:rPr>
                        <a:t>កាលបរិច្ឆេទផុតកំណត់នៃការផ្តល់មតិយោបល់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15190"/>
                  </a:ext>
                </a:extLst>
              </a:tr>
              <a:tr h="4447259">
                <a:tc>
                  <a:txBody>
                    <a:bodyPr/>
                    <a:lstStyle/>
                    <a:p>
                      <a:r>
                        <a:rPr lang="en-US" sz="15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IFRS 17 </a:t>
                      </a:r>
                      <a:r>
                        <a:rPr lang="km-KH" sz="1500" b="0" i="1" kern="1200" dirty="0" smtClean="0">
                          <a:solidFill>
                            <a:schemeClr val="dk1"/>
                          </a:solidFill>
                          <a:effectLst/>
                          <a:latin typeface="Khmer MEF2" panose="02000506000000020004" pitchFamily="2" charset="0"/>
                          <a:ea typeface="+mn-ea"/>
                          <a:cs typeface="Khmer MEF2" panose="02000506000000020004" pitchFamily="2" charset="0"/>
                        </a:rPr>
                        <a:t>កិច្ចសន្យាធានារ៉ាប់រង</a:t>
                      </a:r>
                      <a:endParaRPr lang="en-US" sz="1500" b="0" dirty="0">
                        <a:latin typeface="Khmer MEF2" panose="02000506000000020004" pitchFamily="2" charset="0"/>
                        <a:cs typeface="Khmer MEF2" panose="02000506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m-KH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ការមិនរាប់បញ្ចូលនៅក្នុងវិសាលភាព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 </a:t>
                      </a:r>
                      <a:r>
                        <a:rPr lang="en-GB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</a:t>
                      </a:r>
                      <a:r>
                        <a:rPr lang="km-KH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បណ្ណឥតទាន និងកម្ចីដែលបំពេញទៅតាម     និយមន័យនៃកិច្ចសន្យាធានារ៉ាប់រង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km-KH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ការទទួលបានមកវិញដែលបានរំពឹងទុក</a:t>
                      </a:r>
                      <a:r>
                        <a:rPr lang="km-KH" sz="15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នៃ</a:t>
                      </a:r>
                      <a:r>
                        <a:rPr lang="km-KH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លំហូរសាច់ប្រាក់ពីការទិញធានារ៉ាប់រង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km-KH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អត្រាសេវាកិច្ចសន្យា (</a:t>
                      </a:r>
                      <a:r>
                        <a:rPr lang="en-GB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contractual service margin</a:t>
                      </a:r>
                      <a:r>
                        <a:rPr lang="km-KH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)</a:t>
                      </a:r>
                      <a:r>
                        <a:rPr lang="km-KH" sz="15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 ដែលកើតឡើងពី</a:t>
                      </a:r>
                      <a:r>
                        <a:rPr lang="en-GB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investment-return service </a:t>
                      </a:r>
                      <a:r>
                        <a:rPr lang="km-KH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និងសេវាពាក់ព័ន្ធនឹងការវិនិយោគ</a:t>
                      </a:r>
                      <a:endParaRPr lang="en-GB" sz="1500" b="0" i="0" kern="1200" dirty="0" smtClean="0">
                        <a:solidFill>
                          <a:schemeClr val="dk1"/>
                        </a:solidFill>
                        <a:effectLst/>
                        <a:latin typeface="Khmer MEF1" panose="02000506000000020004" pitchFamily="2" charset="0"/>
                        <a:ea typeface="+mn-ea"/>
                        <a:cs typeface="Khmer MEF1" panose="02000506000000020004" pitchFamily="2" charset="0"/>
                      </a:endParaRP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m-KH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កិច្ចសន្យាធានារ៉ាប់រងបន្តដែលបានរក្សាទុក </a:t>
                      </a:r>
                      <a:r>
                        <a:rPr lang="en-GB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</a:t>
                      </a:r>
                      <a:r>
                        <a:rPr lang="km-KH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ការទទួលបានមកវិញនូវការខាតលើ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    </a:t>
                      </a:r>
                      <a:r>
                        <a:rPr lang="km-KH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កិច្ចសន្យាធានារ៉ាប់រង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m-KH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ការដាក់បង្ហាញរបាយការណ៍ស្ថានភាពហិរញ្ញវត្ថុ (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statement</a:t>
                      </a:r>
                      <a:r>
                        <a:rPr lang="en-US" sz="15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 of financial position)</a:t>
                      </a:r>
                      <a:r>
                        <a:rPr lang="km-KH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 </a:t>
                      </a:r>
                    </a:p>
                    <a:p>
                      <a:pPr marL="342900" indent="-342900" algn="l" defTabSz="914400" rtl="0" eaLnBrk="1" latinLnBrk="0" hangingPunct="1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m-KH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ភាពដែលអាចអនុវត្តបាននៃជម្រើសកាត់បន្ថយហានិភ័យ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m-KH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កាលបរិច្ឆេទចូលជាធរមាន នៃស្តង់ដា 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IFRS 17 </a:t>
                      </a:r>
                      <a:r>
                        <a:rPr lang="km-KH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និងការលើកលែងជាបណ្តោះអាសន្ននៃស្តង់ដា</a:t>
                      </a:r>
                      <a:r>
                        <a:rPr lang="km-KH" sz="15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 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IFRS 9</a:t>
                      </a:r>
                      <a:r>
                        <a:rPr lang="km-KH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 </a:t>
                      </a:r>
                      <a:r>
                        <a:rPr lang="km-KH" sz="1500" b="0" i="1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ឧបករណ៍ហិរញ្ញវត្ថុ</a:t>
                      </a:r>
                      <a:endParaRPr lang="en-GB" sz="1500" b="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km-KH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ការកែសម្រួលអន្តរកាល</a:t>
                      </a:r>
                      <a:r>
                        <a:rPr lang="en-US" sz="15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 (transition modifications)</a:t>
                      </a:r>
                      <a:r>
                        <a:rPr lang="km-KH" sz="15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 និង </a:t>
                      </a:r>
                      <a:r>
                        <a:rPr lang="en-GB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reliefs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500" dirty="0" smtClean="0">
                          <a:hlinkClick r:id="rId2"/>
                        </a:rPr>
                        <a:t>https://www.ifrs.org/projects/work-plan/amendments-to-ifrs-17/comment-letters-projects/ed-amendments-to-ifrs-17/</a:t>
                      </a:r>
                      <a:endParaRPr lang="en-US" sz="1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km-KH" sz="1500" b="1" i="0" kern="1200" dirty="0" smtClean="0">
                        <a:solidFill>
                          <a:schemeClr val="dk1"/>
                        </a:solidFill>
                        <a:effectLst/>
                        <a:latin typeface="Khmer MEF1" panose="02000506000000020004" pitchFamily="2" charset="0"/>
                        <a:ea typeface="+mn-ea"/>
                        <a:cs typeface="Khmer MEF1" panose="02000506000000020004" pitchFamily="2" charset="0"/>
                      </a:endParaRPr>
                    </a:p>
                    <a:p>
                      <a:pPr algn="ctr"/>
                      <a:r>
                        <a:rPr lang="km-KH" sz="1500" b="1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២៥ កញ្ញា</a:t>
                      </a:r>
                      <a:r>
                        <a:rPr lang="km-KH" sz="15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 ២០១៩</a:t>
                      </a:r>
                      <a:endParaRPr lang="en-US" sz="1500" b="1" dirty="0">
                        <a:latin typeface="Khmer MEF1" panose="02000506000000020004" pitchFamily="2" charset="0"/>
                        <a:cs typeface="Khmer MEF1" panose="02000506000000020004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96342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176E5-C62E-49DD-A113-6101C9EC976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43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7117375"/>
              </p:ext>
            </p:extLst>
          </p:nvPr>
        </p:nvGraphicFramePr>
        <p:xfrm>
          <a:off x="834887" y="367858"/>
          <a:ext cx="10518913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3870">
                  <a:extLst>
                    <a:ext uri="{9D8B030D-6E8A-4147-A177-3AD203B41FA5}">
                      <a16:colId xmlns:a16="http://schemas.microsoft.com/office/drawing/2014/main" val="1754166338"/>
                    </a:ext>
                  </a:extLst>
                </a:gridCol>
                <a:gridCol w="6192078">
                  <a:extLst>
                    <a:ext uri="{9D8B030D-6E8A-4147-A177-3AD203B41FA5}">
                      <a16:colId xmlns:a16="http://schemas.microsoft.com/office/drawing/2014/main" val="3062170912"/>
                    </a:ext>
                  </a:extLst>
                </a:gridCol>
                <a:gridCol w="1692965">
                  <a:extLst>
                    <a:ext uri="{9D8B030D-6E8A-4147-A177-3AD203B41FA5}">
                      <a16:colId xmlns:a16="http://schemas.microsoft.com/office/drawing/2014/main" val="3711097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endParaRPr lang="km-KH" sz="1600" b="1" dirty="0" smtClean="0">
                        <a:latin typeface="Khmer MEF1" panose="02000506000000020004" pitchFamily="2" charset="0"/>
                        <a:cs typeface="Khmer MEF1" panose="02000506000000020004" pitchFamily="2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km-KH" sz="1600" b="1" dirty="0" smtClean="0">
                          <a:latin typeface="Khmer MEF1" panose="02000506000000020004" pitchFamily="2" charset="0"/>
                          <a:cs typeface="Khmer MEF1" panose="02000506000000020004" pitchFamily="2" charset="0"/>
                        </a:rPr>
                        <a:t>ស្តង់ដា</a:t>
                      </a:r>
                      <a:endParaRPr lang="en-US" sz="1600" b="1" dirty="0">
                        <a:latin typeface="Khmer MEF1" panose="02000506000000020004" pitchFamily="2" charset="0"/>
                        <a:cs typeface="Khmer MEF1" panose="02000506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endParaRPr lang="km-KH" sz="1600" b="1" dirty="0" smtClean="0">
                        <a:latin typeface="Khmer MEF1" panose="02000506000000020004" pitchFamily="2" charset="0"/>
                        <a:cs typeface="Khmer MEF1" panose="02000506000000020004" pitchFamily="2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km-KH" sz="1600" b="1" dirty="0" smtClean="0">
                          <a:latin typeface="Khmer MEF1" panose="02000506000000020004" pitchFamily="2" charset="0"/>
                          <a:cs typeface="Khmer MEF1" panose="02000506000000020004" pitchFamily="2" charset="0"/>
                        </a:rPr>
                        <a:t>ការកែសម្រួលដែលបានស្នើសុំ</a:t>
                      </a:r>
                      <a:endParaRPr lang="en-US" sz="1600" b="1" dirty="0" smtClean="0">
                        <a:latin typeface="Khmer MEF1" panose="02000506000000020004" pitchFamily="2" charset="0"/>
                        <a:cs typeface="Khmer MEF1" panose="02000506000000020004" pitchFamily="2" charset="0"/>
                      </a:endParaRPr>
                    </a:p>
                    <a:p>
                      <a:pPr algn="ctr"/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km-KH" sz="1600" b="1" dirty="0" smtClean="0">
                          <a:latin typeface="Khmer MEF1" panose="02000506000000020004" pitchFamily="2" charset="0"/>
                          <a:cs typeface="Khmer MEF1" panose="02000506000000020004" pitchFamily="2" charset="0"/>
                        </a:rPr>
                        <a:t>កាលបរិច្ឆេទផុតកំណត់នៃការផ្តល់មតិយោបល់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15190"/>
                  </a:ext>
                </a:extLst>
              </a:tr>
              <a:tr h="141617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IFRS 3 </a:t>
                      </a:r>
                      <a:r>
                        <a:rPr lang="km-KH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Khmer MEF2" panose="02000506000000020004" pitchFamily="2" charset="0"/>
                          <a:ea typeface="+mn-ea"/>
                          <a:cs typeface="Khmer MEF2" panose="02000506000000020004" pitchFamily="2" charset="0"/>
                        </a:rPr>
                        <a:t>ការរួមបញ្ចូលគ្នានៃ     អាជីវកម្ម</a:t>
                      </a:r>
                      <a:endParaRPr lang="en-US" sz="1600" b="0" i="1" kern="1200" dirty="0">
                        <a:solidFill>
                          <a:schemeClr val="dk1"/>
                        </a:solidFill>
                        <a:effectLst/>
                        <a:latin typeface="Khmer MEF2" panose="02000506000000020004" pitchFamily="2" charset="0"/>
                        <a:ea typeface="+mn-ea"/>
                        <a:cs typeface="Khmer MEF2" panose="02000506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km-KH" sz="160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ការធ្វើបច្ចុប្បន្នភាពឯកសារយោង ដោយមិនធ្វើការផ្លាស់ប្តូរណាមួយលើស្តង់ដា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IFRS 3 </a:t>
                      </a:r>
                      <a:r>
                        <a:rPr lang="km-KH" sz="160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អាចផ្លាស់ប្តូរលក្ខខណ្ឌតម្រូវគណនេយ្យសម្រាប់ការរួមបញ្ចូលគ្នានៃអាជីវកម្ម ពីព្រោះនិយមន័យនៃពាក្យបំណុលនៅក្នុងក្របខ័ណ្ឌទស្សនទានឆ្នាំ ២០១៨ មានភាពទូលំទូលាយជាង                       និយមន័យនៅក្នុងកំណែប្រែមុនៗ។ 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Khmer MEF1" panose="02000506000000020004" pitchFamily="2" charset="0"/>
                        <a:ea typeface="+mn-ea"/>
                        <a:cs typeface="Khmer MEF1" panose="02000506000000020004" pitchFamily="2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2"/>
                        </a:rPr>
                        <a:t>https://www.ifrs.org/projects/work-plan/updating-a-reference-to-the-conceptual-framework-ifrs-3/comment-letters-projects/ed-reference-to-the-conceptual-framework/</a:t>
                      </a:r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Khmer MEF1" panose="02000506000000020004" pitchFamily="2" charset="0"/>
                        <a:ea typeface="+mn-ea"/>
                        <a:cs typeface="Khmer MEF1" panose="02000506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km-KH" sz="1600" b="1" i="0" kern="1200" dirty="0" smtClean="0">
                        <a:solidFill>
                          <a:schemeClr val="dk1"/>
                        </a:solidFill>
                        <a:effectLst/>
                        <a:latin typeface="Khmer MEF1" panose="02000506000000020004" pitchFamily="2" charset="0"/>
                        <a:ea typeface="+mn-ea"/>
                        <a:cs typeface="Khmer MEF1" panose="02000506000000020004" pitchFamily="2" charset="0"/>
                      </a:endParaRPr>
                    </a:p>
                    <a:p>
                      <a:pPr algn="ctr"/>
                      <a:r>
                        <a:rPr lang="km-KH" sz="1600" b="1" i="0" kern="120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២៧ កញ្ញា</a:t>
                      </a:r>
                      <a:r>
                        <a:rPr lang="km-KH" sz="16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Khmer MEF1" panose="02000506000000020004" pitchFamily="2" charset="0"/>
                          <a:ea typeface="+mn-ea"/>
                          <a:cs typeface="Khmer MEF1" panose="02000506000000020004" pitchFamily="2" charset="0"/>
                        </a:rPr>
                        <a:t> ២០១៩</a:t>
                      </a:r>
                      <a:endParaRPr lang="en-US" sz="1600" b="1" dirty="0">
                        <a:latin typeface="Khmer MEF1" panose="02000506000000020004" pitchFamily="2" charset="0"/>
                        <a:cs typeface="Khmer MEF1" panose="02000506000000020004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8589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176E5-C62E-49DD-A113-6101C9EC976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42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534</Words>
  <Application>Microsoft Office PowerPoint</Application>
  <PresentationFormat>Widescreen</PresentationFormat>
  <Paragraphs>59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Khmer MEF1</vt:lpstr>
      <vt:lpstr>Khmer MEF2</vt:lpstr>
      <vt:lpstr>Times New Roman</vt:lpstr>
      <vt:lpstr>Office Theme</vt:lpstr>
      <vt:lpstr>តារាងឧបសម្ព័ន ក្រុមប្រឹក្សាភិបាលស្តង់ដាគណនេយ្យអន្តរជាតិ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ក្រុមប្រឹក្សាភិបាលស្តង់ដាគណនេយ្យអន្តរជាតិ International Accounting Standard Board</dc:title>
  <dc:creator>Yang Jingling</dc:creator>
  <cp:lastModifiedBy>Yang Jingling</cp:lastModifiedBy>
  <cp:revision>30</cp:revision>
  <cp:lastPrinted>2019-09-10T07:03:38Z</cp:lastPrinted>
  <dcterms:created xsi:type="dcterms:W3CDTF">2019-07-16T07:39:28Z</dcterms:created>
  <dcterms:modified xsi:type="dcterms:W3CDTF">2019-09-10T07:15:14Z</dcterms:modified>
</cp:coreProperties>
</file>